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76" r:id="rId6"/>
    <p:sldId id="260" r:id="rId7"/>
    <p:sldId id="269" r:id="rId8"/>
    <p:sldId id="261" r:id="rId9"/>
    <p:sldId id="279" r:id="rId10"/>
    <p:sldId id="264" r:id="rId11"/>
    <p:sldId id="280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A72F1-C4C9-484F-8EFC-86E32EE676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B7DB86-3C0D-4C37-8090-2CC37C4C578C}">
      <dgm:prSet custT="1"/>
      <dgm:spPr/>
      <dgm:t>
        <a:bodyPr/>
        <a:lstStyle/>
        <a:p>
          <a:pPr rtl="0"/>
          <a:r>
            <a:rPr lang="bn-BD" sz="4000" b="1" dirty="0" smtClean="0"/>
            <a:t>খুচরা ব্যবসায় কী</a:t>
          </a:r>
          <a:r>
            <a:rPr lang="en-US" sz="4000" b="1" dirty="0" smtClean="0"/>
            <a:t>, </a:t>
          </a:r>
          <a:r>
            <a:rPr lang="bn-BD" sz="4000" b="1" dirty="0" smtClean="0"/>
            <a:t>তা বলতে পারবে।</a:t>
          </a:r>
          <a:endParaRPr lang="bn-BD" sz="4000" b="1" dirty="0"/>
        </a:p>
      </dgm:t>
    </dgm:pt>
    <dgm:pt modelId="{EDAC5E74-DED8-4331-A103-28BEB61154C7}" type="parTrans" cxnId="{019217AF-91FD-4212-80D5-6D4C5910D89D}">
      <dgm:prSet/>
      <dgm:spPr/>
      <dgm:t>
        <a:bodyPr/>
        <a:lstStyle/>
        <a:p>
          <a:endParaRPr lang="en-US"/>
        </a:p>
      </dgm:t>
    </dgm:pt>
    <dgm:pt modelId="{6241D0AD-2DC4-4445-BDD2-5BD7B6A28739}" type="sibTrans" cxnId="{019217AF-91FD-4212-80D5-6D4C5910D89D}">
      <dgm:prSet/>
      <dgm:spPr/>
      <dgm:t>
        <a:bodyPr/>
        <a:lstStyle/>
        <a:p>
          <a:endParaRPr lang="en-US"/>
        </a:p>
      </dgm:t>
    </dgm:pt>
    <dgm:pt modelId="{CB00F041-BC7B-496F-AE62-5CD16DD66F52}">
      <dgm:prSet custT="1"/>
      <dgm:spPr/>
      <dgm:t>
        <a:bodyPr/>
        <a:lstStyle/>
        <a:p>
          <a:pPr rtl="0"/>
          <a:r>
            <a:rPr lang="bn-BD" sz="4800" b="1" dirty="0" smtClean="0">
              <a:latin typeface="NikoshBAN" pitchFamily="2" charset="0"/>
              <a:cs typeface="NikoshBAN" pitchFamily="2" charset="0"/>
            </a:rPr>
            <a:t>খুচরা ব্যবসায়ের / ব্যবসায়ীর বৈশিষ্ট্যগুলো লিখতে পারবে 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01468EC7-FCF4-4F07-9703-0F538C22E33F}" type="parTrans" cxnId="{C722C402-20E3-424A-905D-D88BDCEC9CB7}">
      <dgm:prSet/>
      <dgm:spPr/>
      <dgm:t>
        <a:bodyPr/>
        <a:lstStyle/>
        <a:p>
          <a:endParaRPr lang="en-US"/>
        </a:p>
      </dgm:t>
    </dgm:pt>
    <dgm:pt modelId="{490786DB-7A0E-4CD0-BAC0-F7CBC37D83F4}" type="sibTrans" cxnId="{C722C402-20E3-424A-905D-D88BDCEC9CB7}">
      <dgm:prSet/>
      <dgm:spPr/>
      <dgm:t>
        <a:bodyPr/>
        <a:lstStyle/>
        <a:p>
          <a:endParaRPr lang="en-US"/>
        </a:p>
      </dgm:t>
    </dgm:pt>
    <dgm:pt modelId="{4CF21C57-8417-452D-95A4-0B2456A41613}">
      <dgm:prSet custT="1"/>
      <dgm:spPr/>
      <dgm:t>
        <a:bodyPr/>
        <a:lstStyle/>
        <a:p>
          <a:pPr rtl="0"/>
          <a:r>
            <a:rPr lang="bn-BD" sz="4800" b="1" dirty="0" smtClean="0">
              <a:latin typeface="NikoshBAN" pitchFamily="2" charset="0"/>
              <a:cs typeface="NikoshBAN" pitchFamily="2" charset="0"/>
            </a:rPr>
            <a:t>খুচরা ব্যবসায়ের  কার্যাবলী বর্ণনা করতে পারবে। </a:t>
          </a:r>
          <a:endParaRPr lang="bn-BD" sz="4800" b="1" dirty="0">
            <a:latin typeface="NikoshBAN" pitchFamily="2" charset="0"/>
            <a:cs typeface="NikoshBAN" pitchFamily="2" charset="0"/>
          </a:endParaRPr>
        </a:p>
      </dgm:t>
    </dgm:pt>
    <dgm:pt modelId="{743A4D6D-1863-462B-B822-0EC61703A4C2}" type="parTrans" cxnId="{A8F1B9AB-003C-4B69-B573-8117971C8DDD}">
      <dgm:prSet/>
      <dgm:spPr/>
      <dgm:t>
        <a:bodyPr/>
        <a:lstStyle/>
        <a:p>
          <a:endParaRPr lang="en-US"/>
        </a:p>
      </dgm:t>
    </dgm:pt>
    <dgm:pt modelId="{3ECF72D6-930F-4C0B-9F8B-301BAD61C11E}" type="sibTrans" cxnId="{A8F1B9AB-003C-4B69-B573-8117971C8DDD}">
      <dgm:prSet/>
      <dgm:spPr/>
      <dgm:t>
        <a:bodyPr/>
        <a:lstStyle/>
        <a:p>
          <a:endParaRPr lang="en-US"/>
        </a:p>
      </dgm:t>
    </dgm:pt>
    <dgm:pt modelId="{1171F48F-787D-4A9E-BE25-A3E66CF24538}" type="pres">
      <dgm:prSet presAssocID="{50AA72F1-C4C9-484F-8EFC-86E32EE676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C366A-20FE-4280-8EB6-41995D20D81F}" type="pres">
      <dgm:prSet presAssocID="{BFB7DB86-3C0D-4C37-8090-2CC37C4C57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C3C08-EAE6-4AEF-AED0-8BFE0523C30A}" type="pres">
      <dgm:prSet presAssocID="{6241D0AD-2DC4-4445-BDD2-5BD7B6A28739}" presName="spacer" presStyleCnt="0"/>
      <dgm:spPr/>
    </dgm:pt>
    <dgm:pt modelId="{0065B607-CC69-4BEB-B062-973D94ED90C5}" type="pres">
      <dgm:prSet presAssocID="{CB00F041-BC7B-496F-AE62-5CD16DD66F52}" presName="parentText" presStyleLbl="node1" presStyleIdx="1" presStyleCnt="3" custScaleY="88364" custLinFactNeighborY="-42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2E721-BB3A-40A2-8CD5-615FA2F97332}" type="pres">
      <dgm:prSet presAssocID="{490786DB-7A0E-4CD0-BAC0-F7CBC37D83F4}" presName="spacer" presStyleCnt="0"/>
      <dgm:spPr/>
    </dgm:pt>
    <dgm:pt modelId="{96A466C0-3824-4A26-AF11-84759FA73A85}" type="pres">
      <dgm:prSet presAssocID="{4CF21C57-8417-452D-95A4-0B2456A41613}" presName="parentText" presStyleLbl="node1" presStyleIdx="2" presStyleCnt="3" custLinFactNeighborX="901" custLinFactNeighborY="-86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29D78-F410-464D-9EC0-269C0D6DA056}" type="presOf" srcId="{4CF21C57-8417-452D-95A4-0B2456A41613}" destId="{96A466C0-3824-4A26-AF11-84759FA73A85}" srcOrd="0" destOrd="0" presId="urn:microsoft.com/office/officeart/2005/8/layout/vList2"/>
    <dgm:cxn modelId="{A8F1B9AB-003C-4B69-B573-8117971C8DDD}" srcId="{50AA72F1-C4C9-484F-8EFC-86E32EE676E8}" destId="{4CF21C57-8417-452D-95A4-0B2456A41613}" srcOrd="2" destOrd="0" parTransId="{743A4D6D-1863-462B-B822-0EC61703A4C2}" sibTransId="{3ECF72D6-930F-4C0B-9F8B-301BAD61C11E}"/>
    <dgm:cxn modelId="{2A24B16B-180B-4B10-AD2E-BC485B517ACF}" type="presOf" srcId="{50AA72F1-C4C9-484F-8EFC-86E32EE676E8}" destId="{1171F48F-787D-4A9E-BE25-A3E66CF24538}" srcOrd="0" destOrd="0" presId="urn:microsoft.com/office/officeart/2005/8/layout/vList2"/>
    <dgm:cxn modelId="{7A38CE79-2CFD-4C62-A670-6ABD33C70738}" type="presOf" srcId="{CB00F041-BC7B-496F-AE62-5CD16DD66F52}" destId="{0065B607-CC69-4BEB-B062-973D94ED90C5}" srcOrd="0" destOrd="0" presId="urn:microsoft.com/office/officeart/2005/8/layout/vList2"/>
    <dgm:cxn modelId="{5A5C7596-93B6-456E-B13A-2731C9CD0FEF}" type="presOf" srcId="{BFB7DB86-3C0D-4C37-8090-2CC37C4C578C}" destId="{124C366A-20FE-4280-8EB6-41995D20D81F}" srcOrd="0" destOrd="0" presId="urn:microsoft.com/office/officeart/2005/8/layout/vList2"/>
    <dgm:cxn modelId="{C722C402-20E3-424A-905D-D88BDCEC9CB7}" srcId="{50AA72F1-C4C9-484F-8EFC-86E32EE676E8}" destId="{CB00F041-BC7B-496F-AE62-5CD16DD66F52}" srcOrd="1" destOrd="0" parTransId="{01468EC7-FCF4-4F07-9703-0F538C22E33F}" sibTransId="{490786DB-7A0E-4CD0-BAC0-F7CBC37D83F4}"/>
    <dgm:cxn modelId="{019217AF-91FD-4212-80D5-6D4C5910D89D}" srcId="{50AA72F1-C4C9-484F-8EFC-86E32EE676E8}" destId="{BFB7DB86-3C0D-4C37-8090-2CC37C4C578C}" srcOrd="0" destOrd="0" parTransId="{EDAC5E74-DED8-4331-A103-28BEB61154C7}" sibTransId="{6241D0AD-2DC4-4445-BDD2-5BD7B6A28739}"/>
    <dgm:cxn modelId="{45B5BB52-2EA5-4F25-A7A6-97B96554E3F7}" type="presParOf" srcId="{1171F48F-787D-4A9E-BE25-A3E66CF24538}" destId="{124C366A-20FE-4280-8EB6-41995D20D81F}" srcOrd="0" destOrd="0" presId="urn:microsoft.com/office/officeart/2005/8/layout/vList2"/>
    <dgm:cxn modelId="{1512CD47-8D5C-418C-AD17-D3563EBD33ED}" type="presParOf" srcId="{1171F48F-787D-4A9E-BE25-A3E66CF24538}" destId="{773C3C08-EAE6-4AEF-AED0-8BFE0523C30A}" srcOrd="1" destOrd="0" presId="urn:microsoft.com/office/officeart/2005/8/layout/vList2"/>
    <dgm:cxn modelId="{7E781C5F-8D12-46CB-9F96-27ABEFC6AB85}" type="presParOf" srcId="{1171F48F-787D-4A9E-BE25-A3E66CF24538}" destId="{0065B607-CC69-4BEB-B062-973D94ED90C5}" srcOrd="2" destOrd="0" presId="urn:microsoft.com/office/officeart/2005/8/layout/vList2"/>
    <dgm:cxn modelId="{BC312A31-CF96-4B80-A906-E2005C3DAE53}" type="presParOf" srcId="{1171F48F-787D-4A9E-BE25-A3E66CF24538}" destId="{BAA2E721-BB3A-40A2-8CD5-615FA2F97332}" srcOrd="3" destOrd="0" presId="urn:microsoft.com/office/officeart/2005/8/layout/vList2"/>
    <dgm:cxn modelId="{4A6C7299-474E-4FA8-A607-C2ABF56F5A58}" type="presParOf" srcId="{1171F48F-787D-4A9E-BE25-A3E66CF24538}" destId="{96A466C0-3824-4A26-AF11-84759FA73A85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20AC3-A8F2-4111-8E74-5579B49E216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564FDA-D94A-46AA-ACDE-A20C779D3DA5}">
      <dgm:prSet custT="1"/>
      <dgm:spPr/>
      <dgm:t>
        <a:bodyPr/>
        <a:lstStyle/>
        <a:p>
          <a:pPr rtl="0"/>
          <a:r>
            <a:rPr lang="bn-BD" sz="3200" b="1" dirty="0" smtClean="0">
              <a:latin typeface="NikoshBAN" pitchFamily="2" charset="0"/>
              <a:cs typeface="NikoshBAN" pitchFamily="2" charset="0"/>
            </a:rPr>
            <a:t>খুচরা ব্যবসায় কাকে বলে ?</a:t>
          </a:r>
          <a:endParaRPr lang="bn-BD" sz="3200" b="1" dirty="0">
            <a:latin typeface="NikoshBAN" pitchFamily="2" charset="0"/>
            <a:cs typeface="NikoshBAN" pitchFamily="2" charset="0"/>
          </a:endParaRPr>
        </a:p>
      </dgm:t>
    </dgm:pt>
    <dgm:pt modelId="{3BD1F8D9-B3D0-4303-89D1-34DEEB63EF64}" type="parTrans" cxnId="{B4B2D244-A91B-44AF-981A-A9DA0C818AB4}">
      <dgm:prSet/>
      <dgm:spPr/>
      <dgm:t>
        <a:bodyPr/>
        <a:lstStyle/>
        <a:p>
          <a:endParaRPr lang="en-US"/>
        </a:p>
      </dgm:t>
    </dgm:pt>
    <dgm:pt modelId="{8912647B-7363-4B65-B03D-550BAC449703}" type="sibTrans" cxnId="{B4B2D244-A91B-44AF-981A-A9DA0C818AB4}">
      <dgm:prSet/>
      <dgm:spPr/>
      <dgm:t>
        <a:bodyPr/>
        <a:lstStyle/>
        <a:p>
          <a:endParaRPr lang="en-US"/>
        </a:p>
      </dgm:t>
    </dgm:pt>
    <dgm:pt modelId="{06FBFC81-0A19-409F-917A-BB9F9FEBEE7E}">
      <dgm:prSet custT="1"/>
      <dgm:spPr/>
      <dgm:t>
        <a:bodyPr/>
        <a:lstStyle/>
        <a:p>
          <a:pPr rtl="0"/>
          <a:r>
            <a:rPr lang="bn-BD" sz="3200" b="1" dirty="0" smtClean="0">
              <a:latin typeface="NikoshBAN" pitchFamily="2" charset="0"/>
              <a:cs typeface="NikoshBAN" pitchFamily="2" charset="0"/>
            </a:rPr>
            <a:t>বন্টন প্রণালীতে খুচরা ব্যবসায়ের অবস্থান  কোথায় বল ?</a:t>
          </a:r>
          <a:endParaRPr lang="bn-BD" sz="3200" b="1" dirty="0">
            <a:latin typeface="NikoshBAN" pitchFamily="2" charset="0"/>
            <a:cs typeface="NikoshBAN" pitchFamily="2" charset="0"/>
          </a:endParaRPr>
        </a:p>
      </dgm:t>
    </dgm:pt>
    <dgm:pt modelId="{B99C4026-1E91-47A8-BA3A-59D7D0BBA39A}" type="parTrans" cxnId="{DECEDEF0-8BC5-4D3E-9E1E-2886A3422952}">
      <dgm:prSet/>
      <dgm:spPr/>
      <dgm:t>
        <a:bodyPr/>
        <a:lstStyle/>
        <a:p>
          <a:endParaRPr lang="en-US"/>
        </a:p>
      </dgm:t>
    </dgm:pt>
    <dgm:pt modelId="{4994342A-A944-4700-A20D-313BDD09746F}" type="sibTrans" cxnId="{DECEDEF0-8BC5-4D3E-9E1E-2886A3422952}">
      <dgm:prSet/>
      <dgm:spPr/>
      <dgm:t>
        <a:bodyPr/>
        <a:lstStyle/>
        <a:p>
          <a:endParaRPr lang="en-US"/>
        </a:p>
      </dgm:t>
    </dgm:pt>
    <dgm:pt modelId="{3C187ED7-8ECA-436A-95F9-8A9628BE0E5C}">
      <dgm:prSet custT="1"/>
      <dgm:spPr/>
      <dgm:t>
        <a:bodyPr/>
        <a:lstStyle/>
        <a:p>
          <a:pPr rtl="0"/>
          <a:r>
            <a:rPr lang="bn-BD" sz="3200" b="1" dirty="0" smtClean="0">
              <a:latin typeface="NikoshBAN" pitchFamily="2" charset="0"/>
              <a:cs typeface="NikoshBAN" pitchFamily="2" charset="0"/>
            </a:rPr>
            <a:t>খুচরা ব্যবসায়ীর ৩টি বৈশিষ্ট্য বল?</a:t>
          </a:r>
          <a:endParaRPr lang="bn-BD" sz="3200" dirty="0">
            <a:latin typeface="NikoshBAN" pitchFamily="2" charset="0"/>
            <a:cs typeface="NikoshBAN" pitchFamily="2" charset="0"/>
          </a:endParaRPr>
        </a:p>
      </dgm:t>
    </dgm:pt>
    <dgm:pt modelId="{0145B169-D458-4039-9809-4A9E5015351D}" type="parTrans" cxnId="{E0D49B92-2204-4E7E-A771-444F922B012F}">
      <dgm:prSet/>
      <dgm:spPr/>
      <dgm:t>
        <a:bodyPr/>
        <a:lstStyle/>
        <a:p>
          <a:endParaRPr lang="en-US"/>
        </a:p>
      </dgm:t>
    </dgm:pt>
    <dgm:pt modelId="{AECDBF96-2BCE-45B0-B404-8EFF7CB8A1F9}" type="sibTrans" cxnId="{E0D49B92-2204-4E7E-A771-444F922B012F}">
      <dgm:prSet/>
      <dgm:spPr/>
      <dgm:t>
        <a:bodyPr/>
        <a:lstStyle/>
        <a:p>
          <a:endParaRPr lang="en-US"/>
        </a:p>
      </dgm:t>
    </dgm:pt>
    <dgm:pt modelId="{12A8E5D7-0F96-4355-988D-D7DEC1B9C998}">
      <dgm:prSet custT="1"/>
      <dgm:spPr/>
      <dgm:t>
        <a:bodyPr/>
        <a:lstStyle/>
        <a:p>
          <a:pPr rtl="0"/>
          <a:r>
            <a:rPr lang="bn-BD" sz="3200" b="1" dirty="0" smtClean="0">
              <a:latin typeface="NikoshBAN" pitchFamily="2" charset="0"/>
              <a:cs typeface="NikoshBAN" pitchFamily="2" charset="0"/>
            </a:rPr>
            <a:t>খুচরা ব্যবসায়ের ২টি  কার্যবলী বল 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D15E3DB-74FE-4A54-B5A4-1AF689DF8359}" type="parTrans" cxnId="{9EAB942E-5019-41B8-AA7F-DBD6B6F0CFD3}">
      <dgm:prSet/>
      <dgm:spPr/>
      <dgm:t>
        <a:bodyPr/>
        <a:lstStyle/>
        <a:p>
          <a:endParaRPr lang="en-US"/>
        </a:p>
      </dgm:t>
    </dgm:pt>
    <dgm:pt modelId="{4D6B8B0B-B2B2-4EE8-A87F-BB7F7D234B65}" type="sibTrans" cxnId="{9EAB942E-5019-41B8-AA7F-DBD6B6F0CFD3}">
      <dgm:prSet/>
      <dgm:spPr/>
      <dgm:t>
        <a:bodyPr/>
        <a:lstStyle/>
        <a:p>
          <a:endParaRPr lang="en-US"/>
        </a:p>
      </dgm:t>
    </dgm:pt>
    <dgm:pt modelId="{CF60E0B0-02EC-491A-8510-56AFB40FF427}">
      <dgm:prSet custT="1"/>
      <dgm:spPr/>
      <dgm:t>
        <a:bodyPr/>
        <a:lstStyle/>
        <a:p>
          <a:pPr rtl="0"/>
          <a:r>
            <a:rPr lang="bn-BD" sz="3200" b="1" dirty="0" smtClean="0">
              <a:latin typeface="NikoshBAN" pitchFamily="2" charset="0"/>
              <a:cs typeface="NikoshBAN" pitchFamily="2" charset="0"/>
            </a:rPr>
            <a:t>৩ টি খুচরা পণ্যের নাম বল ? </a:t>
          </a:r>
          <a:endParaRPr lang="bn-BD" sz="3200" b="1" dirty="0">
            <a:latin typeface="NikoshBAN" pitchFamily="2" charset="0"/>
            <a:cs typeface="NikoshBAN" pitchFamily="2" charset="0"/>
          </a:endParaRPr>
        </a:p>
      </dgm:t>
    </dgm:pt>
    <dgm:pt modelId="{98837607-DE7A-4FCA-BD69-8CF87C122DA1}" type="parTrans" cxnId="{3291BE60-A4AA-4F5F-B9DE-2F1BBF842F8B}">
      <dgm:prSet/>
      <dgm:spPr/>
      <dgm:t>
        <a:bodyPr/>
        <a:lstStyle/>
        <a:p>
          <a:endParaRPr lang="en-US"/>
        </a:p>
      </dgm:t>
    </dgm:pt>
    <dgm:pt modelId="{F3E03805-1FF7-4149-8F0E-ECEF324F536D}" type="sibTrans" cxnId="{3291BE60-A4AA-4F5F-B9DE-2F1BBF842F8B}">
      <dgm:prSet/>
      <dgm:spPr/>
      <dgm:t>
        <a:bodyPr/>
        <a:lstStyle/>
        <a:p>
          <a:endParaRPr lang="en-US"/>
        </a:p>
      </dgm:t>
    </dgm:pt>
    <dgm:pt modelId="{3FD05E18-317F-4C00-837E-7149A2B634F4}" type="pres">
      <dgm:prSet presAssocID="{A3220AC3-A8F2-4111-8E74-5579B49E2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44908-9E02-48B8-A25C-39F8CF90E206}" type="pres">
      <dgm:prSet presAssocID="{6A564FDA-D94A-46AA-ACDE-A20C779D3D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B096F-29D7-4E6A-AD7A-9560A94059D0}" type="pres">
      <dgm:prSet presAssocID="{8912647B-7363-4B65-B03D-550BAC449703}" presName="spacer" presStyleCnt="0"/>
      <dgm:spPr/>
    </dgm:pt>
    <dgm:pt modelId="{8BFBBACB-D9E2-4333-B72C-7F48C7059338}" type="pres">
      <dgm:prSet presAssocID="{06FBFC81-0A19-409F-917A-BB9F9FEBEE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30547-212F-4C05-AF4D-8F6A988A1E09}" type="pres">
      <dgm:prSet presAssocID="{4994342A-A944-4700-A20D-313BDD09746F}" presName="spacer" presStyleCnt="0"/>
      <dgm:spPr/>
    </dgm:pt>
    <dgm:pt modelId="{2E0B2EEC-807C-49D3-A40D-73543D8AB432}" type="pres">
      <dgm:prSet presAssocID="{3C187ED7-8ECA-436A-95F9-8A9628BE0E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CFC5B-B8E1-4E0D-B310-EF96A8EE57CB}" type="pres">
      <dgm:prSet presAssocID="{AECDBF96-2BCE-45B0-B404-8EFF7CB8A1F9}" presName="spacer" presStyleCnt="0"/>
      <dgm:spPr/>
    </dgm:pt>
    <dgm:pt modelId="{413F4F5B-1C91-41B9-9556-077F58F7E2C3}" type="pres">
      <dgm:prSet presAssocID="{12A8E5D7-0F96-4355-988D-D7DEC1B9C9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9A4D4-9CD0-4665-932E-4BD84F6B0E0C}" type="pres">
      <dgm:prSet presAssocID="{4D6B8B0B-B2B2-4EE8-A87F-BB7F7D234B65}" presName="spacer" presStyleCnt="0"/>
      <dgm:spPr/>
    </dgm:pt>
    <dgm:pt modelId="{22DC6FFD-9ED3-4F3D-A808-E23AA579CD55}" type="pres">
      <dgm:prSet presAssocID="{CF60E0B0-02EC-491A-8510-56AFB40FF4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320D4-9C36-4D6F-B992-D4D021C5D158}" type="presOf" srcId="{CF60E0B0-02EC-491A-8510-56AFB40FF427}" destId="{22DC6FFD-9ED3-4F3D-A808-E23AA579CD55}" srcOrd="0" destOrd="0" presId="urn:microsoft.com/office/officeart/2005/8/layout/vList2"/>
    <dgm:cxn modelId="{B4B2D244-A91B-44AF-981A-A9DA0C818AB4}" srcId="{A3220AC3-A8F2-4111-8E74-5579B49E216C}" destId="{6A564FDA-D94A-46AA-ACDE-A20C779D3DA5}" srcOrd="0" destOrd="0" parTransId="{3BD1F8D9-B3D0-4303-89D1-34DEEB63EF64}" sibTransId="{8912647B-7363-4B65-B03D-550BAC449703}"/>
    <dgm:cxn modelId="{3291BE60-A4AA-4F5F-B9DE-2F1BBF842F8B}" srcId="{A3220AC3-A8F2-4111-8E74-5579B49E216C}" destId="{CF60E0B0-02EC-491A-8510-56AFB40FF427}" srcOrd="4" destOrd="0" parTransId="{98837607-DE7A-4FCA-BD69-8CF87C122DA1}" sibTransId="{F3E03805-1FF7-4149-8F0E-ECEF324F536D}"/>
    <dgm:cxn modelId="{E0D49B92-2204-4E7E-A771-444F922B012F}" srcId="{A3220AC3-A8F2-4111-8E74-5579B49E216C}" destId="{3C187ED7-8ECA-436A-95F9-8A9628BE0E5C}" srcOrd="2" destOrd="0" parTransId="{0145B169-D458-4039-9809-4A9E5015351D}" sibTransId="{AECDBF96-2BCE-45B0-B404-8EFF7CB8A1F9}"/>
    <dgm:cxn modelId="{1B2F5774-8CC4-4F2F-9ECC-9A002156AD33}" type="presOf" srcId="{6A564FDA-D94A-46AA-ACDE-A20C779D3DA5}" destId="{3A044908-9E02-48B8-A25C-39F8CF90E206}" srcOrd="0" destOrd="0" presId="urn:microsoft.com/office/officeart/2005/8/layout/vList2"/>
    <dgm:cxn modelId="{0A73C13D-067B-4D18-B18B-BEA226677222}" type="presOf" srcId="{3C187ED7-8ECA-436A-95F9-8A9628BE0E5C}" destId="{2E0B2EEC-807C-49D3-A40D-73543D8AB432}" srcOrd="0" destOrd="0" presId="urn:microsoft.com/office/officeart/2005/8/layout/vList2"/>
    <dgm:cxn modelId="{867EA8D0-4044-4596-B333-540103EEB496}" type="presOf" srcId="{12A8E5D7-0F96-4355-988D-D7DEC1B9C998}" destId="{413F4F5B-1C91-41B9-9556-077F58F7E2C3}" srcOrd="0" destOrd="0" presId="urn:microsoft.com/office/officeart/2005/8/layout/vList2"/>
    <dgm:cxn modelId="{DECEDEF0-8BC5-4D3E-9E1E-2886A3422952}" srcId="{A3220AC3-A8F2-4111-8E74-5579B49E216C}" destId="{06FBFC81-0A19-409F-917A-BB9F9FEBEE7E}" srcOrd="1" destOrd="0" parTransId="{B99C4026-1E91-47A8-BA3A-59D7D0BBA39A}" sibTransId="{4994342A-A944-4700-A20D-313BDD09746F}"/>
    <dgm:cxn modelId="{5AC23058-D412-444C-B762-A521A5A7E653}" type="presOf" srcId="{06FBFC81-0A19-409F-917A-BB9F9FEBEE7E}" destId="{8BFBBACB-D9E2-4333-B72C-7F48C7059338}" srcOrd="0" destOrd="0" presId="urn:microsoft.com/office/officeart/2005/8/layout/vList2"/>
    <dgm:cxn modelId="{9EAB942E-5019-41B8-AA7F-DBD6B6F0CFD3}" srcId="{A3220AC3-A8F2-4111-8E74-5579B49E216C}" destId="{12A8E5D7-0F96-4355-988D-D7DEC1B9C998}" srcOrd="3" destOrd="0" parTransId="{5D15E3DB-74FE-4A54-B5A4-1AF689DF8359}" sibTransId="{4D6B8B0B-B2B2-4EE8-A87F-BB7F7D234B65}"/>
    <dgm:cxn modelId="{C721B00A-65D8-4794-9A26-AFC1D573B70D}" type="presOf" srcId="{A3220AC3-A8F2-4111-8E74-5579B49E216C}" destId="{3FD05E18-317F-4C00-837E-7149A2B634F4}" srcOrd="0" destOrd="0" presId="urn:microsoft.com/office/officeart/2005/8/layout/vList2"/>
    <dgm:cxn modelId="{F32B6795-0145-44B1-8FCF-619DB9FA8958}" type="presParOf" srcId="{3FD05E18-317F-4C00-837E-7149A2B634F4}" destId="{3A044908-9E02-48B8-A25C-39F8CF90E206}" srcOrd="0" destOrd="0" presId="urn:microsoft.com/office/officeart/2005/8/layout/vList2"/>
    <dgm:cxn modelId="{D7582AD0-82CB-4378-B30B-D97AE1F6D83B}" type="presParOf" srcId="{3FD05E18-317F-4C00-837E-7149A2B634F4}" destId="{358B096F-29D7-4E6A-AD7A-9560A94059D0}" srcOrd="1" destOrd="0" presId="urn:microsoft.com/office/officeart/2005/8/layout/vList2"/>
    <dgm:cxn modelId="{86B4E346-DF7B-4230-A0F2-B4FDB5ADC803}" type="presParOf" srcId="{3FD05E18-317F-4C00-837E-7149A2B634F4}" destId="{8BFBBACB-D9E2-4333-B72C-7F48C7059338}" srcOrd="2" destOrd="0" presId="urn:microsoft.com/office/officeart/2005/8/layout/vList2"/>
    <dgm:cxn modelId="{81BB7894-736D-4D00-BF03-3E428BCA1453}" type="presParOf" srcId="{3FD05E18-317F-4C00-837E-7149A2B634F4}" destId="{C1830547-212F-4C05-AF4D-8F6A988A1E09}" srcOrd="3" destOrd="0" presId="urn:microsoft.com/office/officeart/2005/8/layout/vList2"/>
    <dgm:cxn modelId="{69EADDCC-B439-477A-974F-D933E7AB3AFA}" type="presParOf" srcId="{3FD05E18-317F-4C00-837E-7149A2B634F4}" destId="{2E0B2EEC-807C-49D3-A40D-73543D8AB432}" srcOrd="4" destOrd="0" presId="urn:microsoft.com/office/officeart/2005/8/layout/vList2"/>
    <dgm:cxn modelId="{F73511B6-EA68-4E59-B494-10833DD188C6}" type="presParOf" srcId="{3FD05E18-317F-4C00-837E-7149A2B634F4}" destId="{F2FCFC5B-B8E1-4E0D-B310-EF96A8EE57CB}" srcOrd="5" destOrd="0" presId="urn:microsoft.com/office/officeart/2005/8/layout/vList2"/>
    <dgm:cxn modelId="{BD001316-A0C6-45B5-89C6-550499EA8969}" type="presParOf" srcId="{3FD05E18-317F-4C00-837E-7149A2B634F4}" destId="{413F4F5B-1C91-41B9-9556-077F58F7E2C3}" srcOrd="6" destOrd="0" presId="urn:microsoft.com/office/officeart/2005/8/layout/vList2"/>
    <dgm:cxn modelId="{F31AA744-20E8-431C-91FF-276804A51E65}" type="presParOf" srcId="{3FD05E18-317F-4C00-837E-7149A2B634F4}" destId="{95E9A4D4-9CD0-4665-932E-4BD84F6B0E0C}" srcOrd="7" destOrd="0" presId="urn:microsoft.com/office/officeart/2005/8/layout/vList2"/>
    <dgm:cxn modelId="{7199F4B8-ADF2-407C-9DDA-AA07A154AFD2}" type="presParOf" srcId="{3FD05E18-317F-4C00-837E-7149A2B634F4}" destId="{22DC6FFD-9ED3-4F3D-A808-E23AA579CD55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F3DC-79C4-4FD6-B63B-A146E1BFBC8D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1B038-6C86-4EE4-B020-B069315B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B038-6C86-4EE4-B020-B069315B33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3886200"/>
            <a:ext cx="5029200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5410200" cy="3734317"/>
          </a:xfrm>
          <a:prstGeom prst="rect">
            <a:avLst/>
          </a:prstGeom>
        </p:spPr>
      </p:pic>
    </p:spTree>
  </p:cSld>
  <p:clrMapOvr>
    <a:masterClrMapping/>
  </p:clrMapOvr>
  <p:transition advTm="3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10200" y="228600"/>
            <a:ext cx="3124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8153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খুচরা ব্যবসায়ের  কার্যবলীর একটি তালিকা তৈরি  কর ? </a:t>
            </a:r>
            <a:endParaRPr lang="en-US" sz="1400" dirty="0"/>
          </a:p>
        </p:txBody>
      </p:sp>
      <p:pic>
        <p:nvPicPr>
          <p:cNvPr id="4" name="Picture 3" descr="fru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505200" cy="2334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pice-wholesal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3733800" cy="2756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a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36576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Rohingya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352800"/>
            <a:ext cx="3200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371601"/>
            <a:ext cx="2132125" cy="1440818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0" y="1676400"/>
            <a:ext cx="2590800" cy="2057400"/>
            <a:chOff x="4464" y="2121939"/>
            <a:chExt cx="2503139" cy="1672718"/>
          </a:xfrm>
        </p:grpSpPr>
        <p:sp>
          <p:nvSpPr>
            <p:cNvPr id="28" name="Rectangle 27"/>
            <p:cNvSpPr/>
            <p:nvPr/>
          </p:nvSpPr>
          <p:spPr>
            <a:xfrm>
              <a:off x="4464" y="2121939"/>
              <a:ext cx="2124373" cy="7881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91185" y="3237084"/>
              <a:ext cx="2016418" cy="557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ক্রয়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26704" y="1145469"/>
            <a:ext cx="2328109" cy="1800305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2339132" y="1934824"/>
            <a:ext cx="2537667" cy="1646576"/>
            <a:chOff x="2341363" y="2121939"/>
            <a:chExt cx="2528440" cy="1672718"/>
          </a:xfrm>
        </p:grpSpPr>
        <p:sp>
          <p:nvSpPr>
            <p:cNvPr id="26" name="Rectangle 25"/>
            <p:cNvSpPr/>
            <p:nvPr/>
          </p:nvSpPr>
          <p:spPr>
            <a:xfrm>
              <a:off x="2341363" y="2121939"/>
              <a:ext cx="2124373" cy="7881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745430" y="3006515"/>
              <a:ext cx="2124373" cy="788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876800" y="1447800"/>
            <a:ext cx="2124373" cy="1463693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4676479" y="1955608"/>
            <a:ext cx="2248494" cy="1651934"/>
            <a:chOff x="4678709" y="2142723"/>
            <a:chExt cx="2248494" cy="1651934"/>
          </a:xfrm>
        </p:grpSpPr>
        <p:sp>
          <p:nvSpPr>
            <p:cNvPr id="24" name="Rectangle 23"/>
            <p:cNvSpPr/>
            <p:nvPr/>
          </p:nvSpPr>
          <p:spPr>
            <a:xfrm>
              <a:off x="4678709" y="2142723"/>
              <a:ext cx="2124373" cy="7881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802830" y="3006515"/>
              <a:ext cx="2124373" cy="788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বিজ্ঞাপণ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019627" y="1371600"/>
            <a:ext cx="2124373" cy="1463693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7012633" y="2895600"/>
            <a:ext cx="2131367" cy="711942"/>
            <a:chOff x="7014863" y="2244515"/>
            <a:chExt cx="2131367" cy="1550142"/>
          </a:xfrm>
        </p:grpSpPr>
        <p:sp>
          <p:nvSpPr>
            <p:cNvPr id="22" name="Rectangle 21"/>
            <p:cNvSpPr/>
            <p:nvPr/>
          </p:nvSpPr>
          <p:spPr>
            <a:xfrm>
              <a:off x="7021857" y="3006515"/>
              <a:ext cx="2124373" cy="7881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7014863" y="2244515"/>
              <a:ext cx="2131367" cy="98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বিভাগকরণ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28600" y="3810000"/>
            <a:ext cx="2583726" cy="2043227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304800" y="5116280"/>
            <a:ext cx="2198333" cy="1249804"/>
            <a:chOff x="307030" y="5303395"/>
            <a:chExt cx="2198333" cy="1249804"/>
          </a:xfrm>
        </p:grpSpPr>
        <p:sp>
          <p:nvSpPr>
            <p:cNvPr id="20" name="Rectangle 19"/>
            <p:cNvSpPr/>
            <p:nvPr/>
          </p:nvSpPr>
          <p:spPr>
            <a:xfrm>
              <a:off x="380990" y="5303395"/>
              <a:ext cx="2124373" cy="12498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07030" y="5825915"/>
              <a:ext cx="2198333" cy="727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পরিবহ</a:t>
              </a:r>
              <a:r>
                <a:rPr lang="bn-BD" sz="4000" b="1" kern="1200" dirty="0" smtClean="0">
                  <a:latin typeface="NikoshBAN" pitchFamily="2" charset="0"/>
                  <a:cs typeface="NikoshBAN" pitchFamily="2" charset="0"/>
                </a:rPr>
                <a:t>ণ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29000" y="4038600"/>
            <a:ext cx="2514600" cy="1600201"/>
          </a:xfrm>
          <a:prstGeom prst="round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3505200" y="5105400"/>
            <a:ext cx="2124373" cy="762000"/>
            <a:chOff x="3504130" y="5357389"/>
            <a:chExt cx="2124373" cy="45759"/>
          </a:xfrm>
        </p:grpSpPr>
        <p:sp>
          <p:nvSpPr>
            <p:cNvPr id="18" name="Rectangle 17"/>
            <p:cNvSpPr/>
            <p:nvPr/>
          </p:nvSpPr>
          <p:spPr>
            <a:xfrm>
              <a:off x="3504130" y="5357389"/>
              <a:ext cx="2124373" cy="457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504130" y="5357389"/>
              <a:ext cx="2124373" cy="45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0" numCol="1" spcCol="1270" anchor="t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324600" y="3733800"/>
            <a:ext cx="2585871" cy="2075033"/>
          </a:xfrm>
          <a:prstGeom prst="round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6477000" y="5375485"/>
            <a:ext cx="2198348" cy="1203857"/>
            <a:chOff x="6479230" y="5562600"/>
            <a:chExt cx="2198348" cy="1203857"/>
          </a:xfrm>
        </p:grpSpPr>
        <p:sp>
          <p:nvSpPr>
            <p:cNvPr id="16" name="Rectangle 15"/>
            <p:cNvSpPr/>
            <p:nvPr/>
          </p:nvSpPr>
          <p:spPr>
            <a:xfrm>
              <a:off x="6553205" y="5562600"/>
              <a:ext cx="2124373" cy="7881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479230" y="5978315"/>
              <a:ext cx="2124373" cy="788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তথ্য সরবরাহ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10000" y="3982998"/>
            <a:ext cx="88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33800" y="57912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0" y="457200"/>
            <a:ext cx="4800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কার্যাবলীর তালিকা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4724400" cy="990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524000"/>
          <a:ext cx="6781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" y="3429000"/>
            <a:ext cx="7848600" cy="304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 এলাকায় প্রতিষ্ঠিত কয়েক ধরনের খুচরা ব্যবসায় স্থাপনের  যৌক্তিকতা বিশ্লেষণ কর ।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2362200" y="228600"/>
            <a:ext cx="5029200" cy="2971800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s-1200x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647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895600" y="381000"/>
            <a:ext cx="33528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দিপালী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বাইন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শিক্ষিকা (কম্পিউটার)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অক্সফোর্ড মিশন হাই স্কুল , 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 ।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" name="~PP2942.WAV">
            <a:hlinkClick r:id="" action="ppaction://media"/>
          </p:cNvPr>
          <p:cNvPicPr>
            <a:picLocks noRot="1" noChangeAspect="1"/>
          </p:cNvPicPr>
          <p:nvPr>
            <a:wavAudioFile r:embed="rId1" name="~PP294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371600"/>
            <a:ext cx="7467600" cy="4343400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	 নবম</a:t>
            </a:r>
            <a:endParaRPr lang="bn-BD" sz="4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	 ব্যবসায় পরিচিতি</a:t>
            </a:r>
          </a:p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   সপ্তম </a:t>
            </a:r>
          </a:p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বিষয়বস্তুঃ   খুচরা ব্যবসায় (সংজ্ঞা, বৈশিষ্ট্য    			ও কার্যাবিলী )</a:t>
            </a:r>
          </a:p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       ৪০ মিঃ</a:t>
            </a:r>
          </a:p>
          <a:p>
            <a:pPr algn="just">
              <a:buNone/>
            </a:pPr>
            <a:r>
              <a:rPr lang="bn-BD" sz="4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   ত ২৭/১১/১২</a:t>
            </a:r>
          </a:p>
          <a:p>
            <a:pPr algn="ctr"/>
            <a:endParaRPr lang="bn-BD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bn-BD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bn-BD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bn-BD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905000"/>
          <a:ext cx="84582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8" y="609600"/>
            <a:ext cx="4002256" cy="3886200"/>
          </a:xfrm>
          <a:prstGeom prst="rect">
            <a:avLst/>
          </a:prstGeom>
        </p:spPr>
      </p:pic>
      <p:pic>
        <p:nvPicPr>
          <p:cNvPr id="3" name="Picture 2" descr="bangladesh-ramadan-2009-8-23-9-43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5722"/>
            <a:ext cx="3916883" cy="40362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4800600"/>
            <a:ext cx="57912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খুচরা ব্যবসায়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2590800" cy="228600"/>
          </a:xfrm>
        </p:spPr>
        <p:txBody>
          <a:bodyPr>
            <a:noAutofit/>
          </a:bodyPr>
          <a:lstStyle/>
          <a:p>
            <a:r>
              <a:rPr lang="bn-BD" sz="3200" dirty="0" smtClean="0"/>
              <a:t>ছবি গুলো দেখ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5334000"/>
            <a:ext cx="6400800" cy="1219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খুচরা ব্যবসায় কাকে বলে?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0106402-Market_trader,_Bangladesh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5270147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8122EB5C-AE56-4574-9748ED6ED361AD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99" y="228600"/>
            <a:ext cx="4800601" cy="2324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486400" y="2514600"/>
            <a:ext cx="3657600" cy="2819400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7924800" cy="594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পাইকার বা উৎপাদনকারীর নিকট থেকে পণ্য সংগ্রহ করে ভোক্তাদের নিকট বিক্রয় করার সাথে জড়িত কাজগুলোকে খুচরা ব্যবসায় বলে।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324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7200" dirty="0" smtClean="0"/>
              <a:t>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410200"/>
            <a:ext cx="7848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3"/>
              </a:buBlip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খুচরা ব্যবসায়ের / ব্যবসায়ীর বৈশিষ্ট্যগুলো লিখ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January 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" y="1295400"/>
            <a:ext cx="2540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Rulipara  Char market (rice)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2954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06bd314-Moselm-men-in-their-shop.-Market-at-Haluaghat,-Mymensingh-region,-Bangladesh._150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295400"/>
            <a:ext cx="2667000" cy="1779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0106402-Market_trader,_Bangladesh-SP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276600"/>
            <a:ext cx="2755900" cy="1835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bangladeshi-jute-produc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352800"/>
            <a:ext cx="2514600" cy="188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retail-shop-b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" y="3352800"/>
            <a:ext cx="26289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7063" y="2083425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" name="Group 2"/>
          <p:cNvGrpSpPr/>
          <p:nvPr/>
        </p:nvGrpSpPr>
        <p:grpSpPr>
          <a:xfrm>
            <a:off x="3628312" y="760926"/>
            <a:ext cx="2132907" cy="1271054"/>
            <a:chOff x="2558250" y="125305"/>
            <a:chExt cx="2132907" cy="1271054"/>
          </a:xfrm>
        </p:grpSpPr>
        <p:sp>
          <p:nvSpPr>
            <p:cNvPr id="28" name="Rectangle 27"/>
            <p:cNvSpPr/>
            <p:nvPr/>
          </p:nvSpPr>
          <p:spPr>
            <a:xfrm>
              <a:off x="2558250" y="125305"/>
              <a:ext cx="2132907" cy="127105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558250" y="125305"/>
              <a:ext cx="2132907" cy="1271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সল্পপুজিঁ বিনিয়োগ করে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4246696" y="2354471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5" name="Group 4"/>
          <p:cNvGrpSpPr/>
          <p:nvPr/>
        </p:nvGrpSpPr>
        <p:grpSpPr>
          <a:xfrm>
            <a:off x="6015322" y="1543842"/>
            <a:ext cx="1822704" cy="1134869"/>
            <a:chOff x="4945260" y="908221"/>
            <a:chExt cx="1822704" cy="1134869"/>
          </a:xfrm>
        </p:grpSpPr>
        <p:sp>
          <p:nvSpPr>
            <p:cNvPr id="26" name="Rectangle 25"/>
            <p:cNvSpPr/>
            <p:nvPr/>
          </p:nvSpPr>
          <p:spPr>
            <a:xfrm>
              <a:off x="4945260" y="908221"/>
              <a:ext cx="1822704" cy="113486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4945260" y="908221"/>
              <a:ext cx="1822704" cy="11348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গঠন প্রণালী সহজ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351875" y="2854621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7" name="Group 6"/>
          <p:cNvGrpSpPr/>
          <p:nvPr/>
        </p:nvGrpSpPr>
        <p:grpSpPr>
          <a:xfrm>
            <a:off x="6295862" y="2895600"/>
            <a:ext cx="2086138" cy="1511203"/>
            <a:chOff x="5225800" y="2558935"/>
            <a:chExt cx="1787652" cy="1212247"/>
          </a:xfrm>
        </p:grpSpPr>
        <p:sp>
          <p:nvSpPr>
            <p:cNvPr id="24" name="Rectangle 23"/>
            <p:cNvSpPr/>
            <p:nvPr/>
          </p:nvSpPr>
          <p:spPr>
            <a:xfrm>
              <a:off x="5225800" y="2558935"/>
              <a:ext cx="1787652" cy="121224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225800" y="2558935"/>
              <a:ext cx="1787652" cy="1212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ভোক্তার চাহিদা মোতাবেক পণ্য সরবরাহ 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010468" y="3282776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9" name="Group 8"/>
          <p:cNvGrpSpPr/>
          <p:nvPr/>
        </p:nvGrpSpPr>
        <p:grpSpPr>
          <a:xfrm>
            <a:off x="5192441" y="4650971"/>
            <a:ext cx="2592393" cy="1446103"/>
            <a:chOff x="4122379" y="4015350"/>
            <a:chExt cx="2592393" cy="1446103"/>
          </a:xfrm>
        </p:grpSpPr>
        <p:sp>
          <p:nvSpPr>
            <p:cNvPr id="22" name="Rectangle 21"/>
            <p:cNvSpPr/>
            <p:nvPr/>
          </p:nvSpPr>
          <p:spPr>
            <a:xfrm>
              <a:off x="4122379" y="4015350"/>
              <a:ext cx="2592393" cy="144610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122379" y="4015350"/>
              <a:ext cx="2592393" cy="1446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পাইকার ও ভোক্তার সাথে যোগসূত্র স্থাপন করে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463657" y="3282776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1" name="Group 10"/>
          <p:cNvGrpSpPr/>
          <p:nvPr/>
        </p:nvGrpSpPr>
        <p:grpSpPr>
          <a:xfrm>
            <a:off x="1219200" y="4648201"/>
            <a:ext cx="2383434" cy="1180444"/>
            <a:chOff x="663242" y="4283780"/>
            <a:chExt cx="1869330" cy="909243"/>
          </a:xfrm>
        </p:grpSpPr>
        <p:sp>
          <p:nvSpPr>
            <p:cNvPr id="20" name="Rectangle 19"/>
            <p:cNvSpPr/>
            <p:nvPr/>
          </p:nvSpPr>
          <p:spPr>
            <a:xfrm>
              <a:off x="663242" y="4283780"/>
              <a:ext cx="1869330" cy="90924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63242" y="4283780"/>
              <a:ext cx="1869330" cy="9092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ভোক্তার সাথে প্রত্যক্ষ যোগাযোগ থাকে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087154" y="2784553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3" name="Group 12"/>
          <p:cNvGrpSpPr/>
          <p:nvPr/>
        </p:nvGrpSpPr>
        <p:grpSpPr>
          <a:xfrm>
            <a:off x="685801" y="3048000"/>
            <a:ext cx="2200646" cy="1524000"/>
            <a:chOff x="-384261" y="2412379"/>
            <a:chExt cx="2200646" cy="1491713"/>
          </a:xfrm>
        </p:grpSpPr>
        <p:sp>
          <p:nvSpPr>
            <p:cNvPr id="18" name="Rectangle 17"/>
            <p:cNvSpPr/>
            <p:nvPr/>
          </p:nvSpPr>
          <p:spPr>
            <a:xfrm>
              <a:off x="-9577" y="2426024"/>
              <a:ext cx="1825961" cy="1478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384261" y="2412379"/>
              <a:ext cx="2200646" cy="14917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খুচরা </a:t>
              </a:r>
              <a:r>
                <a:rPr lang="bn-BD" sz="32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মূল্যে পণ্য বিক্রি করে </a:t>
              </a:r>
              <a:endParaRPr lang="en-US" sz="2700" b="1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43531" y="2320716"/>
            <a:ext cx="1682496" cy="1682702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5" name="Group 14"/>
          <p:cNvGrpSpPr/>
          <p:nvPr/>
        </p:nvGrpSpPr>
        <p:grpSpPr>
          <a:xfrm>
            <a:off x="1213322" y="1750184"/>
            <a:ext cx="1822704" cy="1134869"/>
            <a:chOff x="143260" y="1114563"/>
            <a:chExt cx="1822704" cy="1134869"/>
          </a:xfrm>
        </p:grpSpPr>
        <p:sp>
          <p:nvSpPr>
            <p:cNvPr id="16" name="Rectangle 15"/>
            <p:cNvSpPr/>
            <p:nvPr/>
          </p:nvSpPr>
          <p:spPr>
            <a:xfrm>
              <a:off x="143260" y="1114563"/>
              <a:ext cx="1822704" cy="113486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43260" y="1114563"/>
              <a:ext cx="1822704" cy="11348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7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ভোক্তার আভিরুচি সর্ম্পকে স্পষ্ট জ্ঞান থাকে </a:t>
              </a:r>
              <a:endParaRPr lang="en-US" sz="27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24200" y="2895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বৈশিষ্ট্যসমূহ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501</TotalTime>
  <Words>173</Words>
  <Application>Microsoft Office PowerPoint</Application>
  <PresentationFormat>On-screen Show (4:3)</PresentationFormat>
  <Paragraphs>52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 দিপালী বাইন সহকারী শিক্ষিকা (কম্পিউটার) অক্সফোর্ড মিশন হাই স্কুল ,  বরিশাল । </vt:lpstr>
      <vt:lpstr>Slide 3</vt:lpstr>
      <vt:lpstr>Slide 4</vt:lpstr>
      <vt:lpstr>Slide 5</vt:lpstr>
      <vt:lpstr>ছবি গুলো দেখ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Kader</dc:creator>
  <cp:lastModifiedBy>A Kader</cp:lastModifiedBy>
  <cp:revision>236</cp:revision>
  <dcterms:created xsi:type="dcterms:W3CDTF">2006-08-16T00:00:00Z</dcterms:created>
  <dcterms:modified xsi:type="dcterms:W3CDTF">2013-05-02T08:20:08Z</dcterms:modified>
</cp:coreProperties>
</file>